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78" r:id="rId5"/>
    <p:sldId id="259" r:id="rId6"/>
    <p:sldId id="260" r:id="rId7"/>
    <p:sldId id="261" r:id="rId8"/>
    <p:sldId id="262" r:id="rId9"/>
    <p:sldId id="290" r:id="rId10"/>
    <p:sldId id="266" r:id="rId11"/>
    <p:sldId id="263" r:id="rId12"/>
    <p:sldId id="264" r:id="rId13"/>
    <p:sldId id="265" r:id="rId14"/>
    <p:sldId id="267" r:id="rId15"/>
    <p:sldId id="268" r:id="rId16"/>
    <p:sldId id="273" r:id="rId17"/>
    <p:sldId id="279" r:id="rId18"/>
    <p:sldId id="270" r:id="rId19"/>
    <p:sldId id="271" r:id="rId20"/>
    <p:sldId id="272" r:id="rId21"/>
    <p:sldId id="274" r:id="rId22"/>
    <p:sldId id="289" r:id="rId23"/>
    <p:sldId id="275" r:id="rId24"/>
    <p:sldId id="285" r:id="rId25"/>
    <p:sldId id="284" r:id="rId26"/>
    <p:sldId id="281" r:id="rId27"/>
    <p:sldId id="286" r:id="rId28"/>
    <p:sldId id="276" r:id="rId29"/>
    <p:sldId id="287" r:id="rId30"/>
    <p:sldId id="283" r:id="rId31"/>
    <p:sldId id="288" r:id="rId32"/>
    <p:sldId id="282" r:id="rId3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1C504A3-AA79-4E52-B5B1-C08BC51C8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2A93595E-B246-447E-BB9C-7FF558818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5857DCE-0F11-4E41-BF23-FA12D804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A5B97B3-70E5-4C5B-AF03-9D34C813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CD583BE-FF0F-4E49-B026-21456968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422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1FC5273-4A82-4107-98B3-7281A857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BEAA6E41-9CDF-4C5F-BD5B-9AA519C3E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59B947C-3482-412D-885C-64A5BA812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EC9A5BD-69C6-46A4-8AEF-127586BD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7F46353-9308-42DA-BF5A-AB203BC8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1104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FD9217C1-621C-4484-8070-7904FF032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997BA725-25CE-4C20-8A74-A9CAD9DC7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04CD578-6991-4608-AF55-84259C34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DDD31227-3D31-485E-9507-B17C4ABB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AAF918E-88C9-4133-8197-0657FA4D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5474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2B8D56-7052-4E8D-A50E-27AA347C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B9F3D29-363A-446E-9E79-115BBB7A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0E9E31F-E838-40B7-9E5E-CA5925EA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D298F15-D669-41EF-BDA5-582F1A43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B799491A-569F-46CD-80A0-565EE94B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077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EEC3520-B1BD-43B7-A67A-E6AA15A6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C8DFE6A-4CFA-49F5-8755-B7715EAB5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FB42F96-7AFF-43A3-A332-633D3540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3AF12D7-3C72-4186-A8A2-0B4F7B80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B43BBBD-B468-41CD-A31A-DEB91406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7568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830C61F-2C0F-4E48-AF19-66A22088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07D31E3-31A8-4019-972B-770CC0279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C61D78B5-F381-48AF-BB83-1A9E9F30A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82F5A7C-9A6A-40BC-AAD7-A3462BF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2CBD455A-40A7-4F0F-8F1C-5D85C511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F4B0A7C3-E9E7-4641-9DD1-0B3415FF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6874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6C39C43-3AB7-410D-BA0F-9E6FB1C1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0732130-D147-47C6-921E-900C955FC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200FC178-1895-483C-9114-0BF929533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DD3DD4F8-0AC0-429B-AE91-8BC0FEDD8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6110AAB-10BE-477F-BF49-0AEBE5A25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DA31C027-72FA-45AD-9B43-3E878CC4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D95D8775-1AD9-463C-A766-12EA4897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138622B0-D24A-4465-A6B8-B29D7EFB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87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ABD0243-4C6E-485D-B912-48D61F68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606D2D69-4C1E-4FB9-AD8E-B41ED623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FC031B92-55D7-45FA-BD39-AB4C4037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AAB4720-FF5C-4000-B160-8D0B1EE1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433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DC70E23F-4286-425F-8AFB-B2FA642E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E489E1A6-3FD8-4128-86C1-98D203C3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3264CEAF-1FA7-4B6C-808D-24383F38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1864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C4A212E-5059-4336-9435-1251E039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A37A0E4-795B-4FF6-92E9-71571987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E2ACDC29-BD2D-4EAF-9F34-13A6481A3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579C9A5-B183-4913-8ACF-D597707F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0624307D-F4D9-4B85-8E19-70672416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87374F3E-4D94-4045-BC4B-AAFB6760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3811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225DE51-5A2E-48F0-8423-B19C5BE9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48083F1C-3071-4A7A-A2E9-B86834930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06A52A5C-B98B-4AA2-87B9-4E057B105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ED8FD135-DF0F-445A-B962-E86C9895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C1BA7EBE-D8B1-4447-A2B1-4544F2C8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4921C596-6EAE-40CF-A78A-C1E27FA48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7962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ACD90570-7EF8-40C7-8667-8582064F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6D154AC-7B94-4483-BC7E-77FA8DB9F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5DC770E-27E5-4F97-B4A7-796F1043E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CAFF4-26C1-475D-8B61-D193860F0904}" type="datetimeFigureOut">
              <a:rPr lang="bg-BG" smtClean="0"/>
              <a:t>7.11.2021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67023D1-F8DA-4DA3-BBC6-829FC0C83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00930AB-48E2-4529-BB3A-D3EC284BB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47B3-1DC1-4801-BE57-E7D5EB8D66E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1029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Контейнер за съдържание 4" descr="Картина, която съдържа храна, ястие, ядене, зеленчук&#10;&#10;Описанието е генерирано автоматично">
            <a:extLst>
              <a:ext uri="{FF2B5EF4-FFF2-40B4-BE49-F238E27FC236}">
                <a16:creationId xmlns:a16="http://schemas.microsoft.com/office/drawing/2014/main" id="{D64418BC-E4C2-4B64-8AD6-A8F2B734D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0804263-8C69-4099-8CC6-8A9261EF6453}"/>
              </a:ext>
            </a:extLst>
          </p:cNvPr>
          <p:cNvSpPr txBox="1"/>
          <p:nvPr/>
        </p:nvSpPr>
        <p:spPr>
          <a:xfrm rot="6232887">
            <a:off x="5536751" y="838520"/>
            <a:ext cx="4311893" cy="4398976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33707"/>
              </a:avLst>
            </a:prstTxWarp>
            <a:spAutoFit/>
          </a:bodyPr>
          <a:lstStyle/>
          <a:p>
            <a:r>
              <a:rPr lang="bg-BG" sz="7200" dirty="0">
                <a:solidFill>
                  <a:schemeClr val="bg1"/>
                </a:solidFill>
                <a:latin typeface="Monotype Corsiva" panose="03010101010201010101" pitchFamily="66" charset="0"/>
              </a:rPr>
              <a:t>Вкусно!</a:t>
            </a:r>
          </a:p>
        </p:txBody>
      </p:sp>
    </p:spTree>
    <p:extLst>
      <p:ext uri="{BB962C8B-B14F-4D97-AF65-F5344CB8AC3E}">
        <p14:creationId xmlns:p14="http://schemas.microsoft.com/office/powerpoint/2010/main" val="374639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чаша, кафе, бозайник&#10;&#10;Описанието е генерирано автоматично">
            <a:extLst>
              <a:ext uri="{FF2B5EF4-FFF2-40B4-BE49-F238E27FC236}">
                <a16:creationId xmlns:a16="http://schemas.microsoft.com/office/drawing/2014/main" id="{92EAE5DE-F893-49B3-89F4-86F1BC852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r="3367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EE4076-0876-41A0-9DE2-2D294AAE6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514">
            <a:off x="221513" y="1151935"/>
            <a:ext cx="298952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otype Corsiva" panose="03010101010201010101" pitchFamily="66" charset="0"/>
              </a:rPr>
              <a:t>Kopi Wulak</a:t>
            </a:r>
            <a:endParaRPr lang="bg-BG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3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Контейнер за съдържание 16" descr="Картина, която съдържа маса, чиния, чаша, храна&#10;&#10;Описанието е генерирано автоматично">
            <a:extLst>
              <a:ext uri="{FF2B5EF4-FFF2-40B4-BE49-F238E27FC236}">
                <a16:creationId xmlns:a16="http://schemas.microsoft.com/office/drawing/2014/main" id="{3C73ECF3-21CB-47EB-9C65-24EC96CEC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 b="23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DE13B22-6852-4ECC-BA0D-1EB8C2EB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Surströmming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дървена&#10;&#10;Описанието е генерирано автоматично">
            <a:extLst>
              <a:ext uri="{FF2B5EF4-FFF2-40B4-BE49-F238E27FC236}">
                <a16:creationId xmlns:a16="http://schemas.microsoft.com/office/drawing/2014/main" id="{8E71FDED-3DA2-45C2-8DC1-85A5BE370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86552AB-07EA-4CDC-BDF3-D30E913C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Hakarl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8100064A-AEB0-42DC-880D-DFD3926445A6}"/>
              </a:ext>
            </a:extLst>
          </p:cNvPr>
          <p:cNvSpPr txBox="1"/>
          <p:nvPr/>
        </p:nvSpPr>
        <p:spPr>
          <a:xfrm>
            <a:off x="336403" y="6423925"/>
            <a:ext cx="3689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i="1" dirty="0">
                <a:solidFill>
                  <a:schemeClr val="bg1"/>
                </a:solidFill>
              </a:rPr>
              <a:t>Сушене на риб</a:t>
            </a:r>
            <a:r>
              <a:rPr lang="bg-BG" sz="1400" i="1" dirty="0"/>
              <a:t>ата, Исландия</a:t>
            </a:r>
          </a:p>
        </p:txBody>
      </p:sp>
    </p:spTree>
    <p:extLst>
      <p:ext uri="{BB962C8B-B14F-4D97-AF65-F5344CB8AC3E}">
        <p14:creationId xmlns:p14="http://schemas.microsoft.com/office/powerpoint/2010/main" val="12682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8E10C3D-F5D4-4DDF-8E9E-711E9F50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Кивиак</a:t>
            </a:r>
          </a:p>
        </p:txBody>
      </p:sp>
      <p:pic>
        <p:nvPicPr>
          <p:cNvPr id="5" name="Контейнер за съдържание 4" descr="Картина, която съдържа закрито, ястие, затвори&#10;&#10;Описанието е генерирано автоматично">
            <a:extLst>
              <a:ext uri="{FF2B5EF4-FFF2-40B4-BE49-F238E27FC236}">
                <a16:creationId xmlns:a16="http://schemas.microsoft.com/office/drawing/2014/main" id="{0EF0949B-5BDC-4254-B98C-B7F7506EA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2276169"/>
            <a:ext cx="7735712" cy="4351338"/>
          </a:xfr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5B7C3A19-E91F-4985-A657-F1CEFF3B9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169"/>
            <a:ext cx="12192000" cy="45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4B796EF-67B3-4ACB-8EB0-9A8EC2B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 Stink Heads”</a:t>
            </a:r>
            <a:endParaRPr lang="bg-BG" dirty="0"/>
          </a:p>
        </p:txBody>
      </p:sp>
      <p:pic>
        <p:nvPicPr>
          <p:cNvPr id="5" name="Контейнер за съдържание 4" descr="Картина, която съдържа риба, мекопереста риба&#10;&#10;Описанието е генерирано автоматично">
            <a:extLst>
              <a:ext uri="{FF2B5EF4-FFF2-40B4-BE49-F238E27FC236}">
                <a16:creationId xmlns:a16="http://schemas.microsoft.com/office/drawing/2014/main" id="{5DA072B1-344C-4047-B3A8-FD94D2F0E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0" b="89980" l="3283" r="92220">
                        <a14:foregroundMark x1="6674" y1="50701" x2="8769" y2="64285"/>
                        <a14:foregroundMark x1="5246" y1="54375" x2="4425" y2="54910"/>
                        <a14:foregroundMark x1="5246" y1="41283" x2="5103" y2="38945"/>
                        <a14:foregroundMark x1="4283" y1="44422" x2="3997" y2="45491"/>
                        <a14:foregroundMark x1="3997" y1="58584" x2="3319" y2="61456"/>
                        <a14:foregroundMark x1="26517" y1="65665" x2="24982" y2="64329"/>
                        <a14:foregroundMark x1="23983" y1="62258" x2="24268" y2="67735"/>
                        <a14:foregroundMark x1="92220" y1="47094" x2="91256" y2="54910"/>
                        <a14:backgroundMark x1="8601" y1="63327" x2="8351" y2="63327"/>
                        <a14:backgroundMark x1="10421" y1="67201" x2="8601" y2="64329"/>
                        <a14:backgroundMark x1="8494" y1="64329" x2="8494" y2="64329"/>
                        <a14:backgroundMark x1="8744" y1="63527" x2="8744" y2="62792"/>
                        <a14:backgroundMark x1="9458" y1="63527" x2="8494" y2="63059"/>
                        <a14:backgroundMark x1="9886" y1="64329" x2="8494" y2="63527"/>
                        <a14:backgroundMark x1="8744" y1="64061" x2="8744" y2="64061"/>
                        <a14:backgroundMark x1="8601" y1="63794" x2="8601" y2="63794"/>
                        <a14:backgroundMark x1="95575" y1="49432" x2="94468" y2="50234"/>
                        <a14:backgroundMark x1="95860" y1="46025" x2="95004" y2="46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13" y="1690688"/>
            <a:ext cx="9083773" cy="4853108"/>
          </a:xfrm>
        </p:spPr>
      </p:pic>
    </p:spTree>
    <p:extLst>
      <p:ext uri="{BB962C8B-B14F-4D97-AF65-F5344CB8AC3E}">
        <p14:creationId xmlns:p14="http://schemas.microsoft.com/office/powerpoint/2010/main" val="23697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BE4CBF1-66F4-4D1C-AE8A-B96FA940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20000" cy="177799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bg-BG" dirty="0"/>
              <a:t>Желиран нос от лос</a:t>
            </a:r>
          </a:p>
        </p:txBody>
      </p:sp>
      <p:pic>
        <p:nvPicPr>
          <p:cNvPr id="10" name="Картина 9" descr="Картина, която съдържа нарязан&#10;&#10;Описанието е генерирано автоматично">
            <a:extLst>
              <a:ext uri="{FF2B5EF4-FFF2-40B4-BE49-F238E27FC236}">
                <a16:creationId xmlns:a16="http://schemas.microsoft.com/office/drawing/2014/main" id="{3F1BB4B1-F8EC-442F-BD58-BC701C9A5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7999"/>
            <a:ext cx="7620001" cy="5080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Контейнер за съдържание 7" descr="Картина, която съдържа бозайник, трева, елен, от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40B6D3BB-AD9A-459B-88A4-8306CDCCC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-3352"/>
            <a:ext cx="4572000" cy="686135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03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текст, лице, мъж&#10;&#10;Описанието е генерирано автоматично">
            <a:extLst>
              <a:ext uri="{FF2B5EF4-FFF2-40B4-BE49-F238E27FC236}">
                <a16:creationId xmlns:a16="http://schemas.microsoft.com/office/drawing/2014/main" id="{89F2FBB0-E2B6-4D73-84F2-B6EE1FCE6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" b="98029" l="2051" r="97461">
                        <a14:foregroundMark x1="69629" y1="17871" x2="45801" y2="9067"/>
                        <a14:foregroundMark x1="45801" y1="9067" x2="38672" y2="12878"/>
                        <a14:foregroundMark x1="38672" y1="12878" x2="32324" y2="8541"/>
                        <a14:foregroundMark x1="32324" y1="8541" x2="24707" y2="19185"/>
                        <a14:foregroundMark x1="24707" y1="19185" x2="15332" y2="52431"/>
                        <a14:foregroundMark x1="15332" y1="52431" x2="17383" y2="79501"/>
                        <a14:foregroundMark x1="17383" y1="79501" x2="26172" y2="97503"/>
                        <a14:foregroundMark x1="26172" y1="97503" x2="57617" y2="92773"/>
                        <a14:foregroundMark x1="57617" y1="92773" x2="62695" y2="90013"/>
                        <a14:foregroundMark x1="62695" y1="90013" x2="59473" y2="82523"/>
                        <a14:foregroundMark x1="59473" y1="82523" x2="47656" y2="85414"/>
                        <a14:foregroundMark x1="47656" y1="85414" x2="42383" y2="90145"/>
                        <a14:foregroundMark x1="42383" y1="90145" x2="56348" y2="96583"/>
                        <a14:foregroundMark x1="56348" y1="96583" x2="64648" y2="95926"/>
                        <a14:foregroundMark x1="64648" y1="95926" x2="91211" y2="78055"/>
                        <a14:foregroundMark x1="91211" y1="78055" x2="88379" y2="70565"/>
                        <a14:foregroundMark x1="88379" y1="70565" x2="86816" y2="68857"/>
                        <a14:foregroundMark x1="82227" y1="19842" x2="82715" y2="44284"/>
                        <a14:foregroundMark x1="82715" y1="44284" x2="86426" y2="394"/>
                        <a14:foregroundMark x1="86426" y1="394" x2="87598" y2="22076"/>
                        <a14:foregroundMark x1="87598" y1="22076" x2="80469" y2="16032"/>
                        <a14:foregroundMark x1="80469" y1="16032" x2="70410" y2="19711"/>
                        <a14:foregroundMark x1="73438" y1="24179" x2="76758" y2="75690"/>
                        <a14:foregroundMark x1="76758" y1="75690" x2="52930" y2="45598"/>
                        <a14:foregroundMark x1="52930" y1="45598" x2="39258" y2="69251"/>
                        <a14:foregroundMark x1="39258" y1="69251" x2="33984" y2="74376"/>
                        <a14:foregroundMark x1="33984" y1="74376" x2="39941" y2="64783"/>
                        <a14:foregroundMark x1="39941" y1="64783" x2="50195" y2="76741"/>
                        <a14:foregroundMark x1="50195" y1="76741" x2="50293" y2="85020"/>
                        <a14:foregroundMark x1="50293" y1="85020" x2="45313" y2="88699"/>
                        <a14:foregroundMark x1="45313" y1="88699" x2="43359" y2="87911"/>
                        <a14:foregroundMark x1="80859" y1="29698" x2="86523" y2="59133"/>
                        <a14:foregroundMark x1="86523" y1="59133" x2="86914" y2="50066"/>
                        <a14:foregroundMark x1="86914" y1="50066" x2="85254" y2="72799"/>
                        <a14:foregroundMark x1="85254" y1="72799" x2="81543" y2="78187"/>
                        <a14:foregroundMark x1="81543" y1="78187" x2="90723" y2="84100"/>
                        <a14:foregroundMark x1="90723" y1="84100" x2="91992" y2="74113"/>
                        <a14:foregroundMark x1="91992" y1="74113" x2="98438" y2="83311"/>
                        <a14:foregroundMark x1="98438" y1="83311" x2="96289" y2="91721"/>
                        <a14:foregroundMark x1="96289" y1="91721" x2="91309" y2="99343"/>
                        <a14:foregroundMark x1="91309" y1="99343" x2="83398" y2="98029"/>
                        <a14:foregroundMark x1="83398" y1="98029" x2="68066" y2="91721"/>
                        <a14:foregroundMark x1="34668" y1="10250" x2="28809" y2="75558"/>
                        <a14:foregroundMark x1="28809" y1="75558" x2="36230" y2="21945"/>
                        <a14:foregroundMark x1="36230" y1="21945" x2="38672" y2="29566"/>
                        <a14:foregroundMark x1="38672" y1="29566" x2="40918" y2="68331"/>
                        <a14:foregroundMark x1="40918" y1="68331" x2="35352" y2="28909"/>
                        <a14:foregroundMark x1="35352" y1="28909" x2="31250" y2="84625"/>
                        <a14:foregroundMark x1="31250" y1="84625" x2="24805" y2="63995"/>
                        <a14:foregroundMark x1="24805" y1="63995" x2="26563" y2="76216"/>
                        <a14:foregroundMark x1="26563" y1="76216" x2="25879" y2="64783"/>
                        <a14:foregroundMark x1="25879" y1="64783" x2="25879" y2="64783"/>
                        <a14:foregroundMark x1="26660" y1="33377" x2="21973" y2="55716"/>
                        <a14:foregroundMark x1="21973" y1="55716" x2="22070" y2="32589"/>
                        <a14:foregroundMark x1="22070" y1="32589" x2="24609" y2="53745"/>
                        <a14:foregroundMark x1="24609" y1="53745" x2="25586" y2="35085"/>
                        <a14:foregroundMark x1="7813" y1="19054" x2="12012" y2="78318"/>
                        <a14:foregroundMark x1="12012" y1="78318" x2="9668" y2="24179"/>
                        <a14:foregroundMark x1="9668" y1="24179" x2="10938" y2="70434"/>
                        <a14:foregroundMark x1="10938" y1="70434" x2="7422" y2="63732"/>
                        <a14:foregroundMark x1="7422" y1="63732" x2="2148" y2="42181"/>
                        <a14:foregroundMark x1="2148" y1="42181" x2="5078" y2="83574"/>
                        <a14:foregroundMark x1="4395" y1="8804" x2="5762" y2="37451"/>
                        <a14:foregroundMark x1="5762" y1="37451" x2="5957" y2="14060"/>
                        <a14:foregroundMark x1="5957" y1="14060" x2="8984" y2="40210"/>
                        <a14:foregroundMark x1="8984" y1="40210" x2="8984" y2="40210"/>
                        <a14:foregroundMark x1="55664" y1="75427" x2="61914" y2="75427"/>
                        <a14:foregroundMark x1="61914" y1="75427" x2="59180" y2="82523"/>
                        <a14:foregroundMark x1="59180" y1="82523" x2="60840" y2="80026"/>
                        <a14:foregroundMark x1="88574" y1="88699" x2="91602" y2="77661"/>
                        <a14:foregroundMark x1="91602" y1="77661" x2="96875" y2="98029"/>
                        <a14:foregroundMark x1="96875" y1="98029" x2="97461" y2="77004"/>
                        <a14:foregroundMark x1="97461" y1="77004" x2="97070" y2="75558"/>
                        <a14:backgroundMark x1="95996" y1="61892" x2="99023" y2="66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9"/>
          <a:stretch/>
        </p:blipFill>
        <p:spPr>
          <a:xfrm>
            <a:off x="0" y="-3560"/>
            <a:ext cx="8966200" cy="6861560"/>
          </a:xfr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CE59F84-C104-4681-82A6-330B421B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0" y="2371725"/>
            <a:ext cx="3606800" cy="1325563"/>
          </a:xfrm>
        </p:spPr>
        <p:txBody>
          <a:bodyPr/>
          <a:lstStyle/>
          <a:p>
            <a:r>
              <a:rPr lang="bg-BG" dirty="0"/>
              <a:t>Смути от жаба</a:t>
            </a:r>
          </a:p>
        </p:txBody>
      </p:sp>
    </p:spTree>
    <p:extLst>
      <p:ext uri="{BB962C8B-B14F-4D97-AF65-F5344CB8AC3E}">
        <p14:creationId xmlns:p14="http://schemas.microsoft.com/office/powerpoint/2010/main" val="28550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бозайник, закрито, котка, гризач&#10;&#10;Описанието е генерирано автоматично">
            <a:extLst>
              <a:ext uri="{FF2B5EF4-FFF2-40B4-BE49-F238E27FC236}">
                <a16:creationId xmlns:a16="http://schemas.microsoft.com/office/drawing/2014/main" id="{3FE4236C-2292-4156-AA08-E349387E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3704D4E-9097-43A2-8787-E6AFDB4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Cuy</a:t>
            </a:r>
          </a:p>
        </p:txBody>
      </p:sp>
    </p:spTree>
    <p:extLst>
      <p:ext uri="{BB962C8B-B14F-4D97-AF65-F5344CB8AC3E}">
        <p14:creationId xmlns:p14="http://schemas.microsoft.com/office/powerpoint/2010/main" val="40263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230ED08-E56B-4B7C-AED0-E9463BFD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Casu Marzu</a:t>
            </a:r>
            <a:endParaRPr lang="bg-BG" dirty="0"/>
          </a:p>
        </p:txBody>
      </p:sp>
      <p:pic>
        <p:nvPicPr>
          <p:cNvPr id="5" name="Контейнер за съдържание 4" descr="Картина, която съдържа храна, чиния, хляб, резен&#10;&#10;Описанието е генерирано автоматично">
            <a:extLst>
              <a:ext uri="{FF2B5EF4-FFF2-40B4-BE49-F238E27FC236}">
                <a16:creationId xmlns:a16="http://schemas.microsoft.com/office/drawing/2014/main" id="{6BFB2B92-19A7-4ACC-9EDC-F4FA0F187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72" y="1825625"/>
            <a:ext cx="8311055" cy="4351338"/>
          </a:xfrm>
        </p:spPr>
      </p:pic>
    </p:spTree>
    <p:extLst>
      <p:ext uri="{BB962C8B-B14F-4D97-AF65-F5344CB8AC3E}">
        <p14:creationId xmlns:p14="http://schemas.microsoft.com/office/powerpoint/2010/main" val="21708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4A576B-5D33-4A42-82D9-52B75539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Вино от мишлета</a:t>
            </a: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24B4E54F-5B6C-46E2-8E2B-969519E4E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b="7121"/>
          <a:stretch/>
        </p:blipFill>
        <p:spPr>
          <a:xfrm>
            <a:off x="8121652" y="1272570"/>
            <a:ext cx="2889248" cy="4779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Картина 3" descr="Картина, която съдържа гризач, бозайник, бял&#10;&#10;Описанието е генерирано автоматично">
            <a:extLst>
              <a:ext uri="{FF2B5EF4-FFF2-40B4-BE49-F238E27FC236}">
                <a16:creationId xmlns:a16="http://schemas.microsoft.com/office/drawing/2014/main" id="{84BECB54-8618-4297-93E3-D17AF8010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65" r="98475">
                        <a14:foregroundMark x1="10873" y1="38380" x2="9489" y2="57176"/>
                        <a14:foregroundMark x1="8105" y1="49213" x2="6721" y2="57176"/>
                        <a14:foregroundMark x1="91161" y1="67454" x2="89777" y2="67454"/>
                        <a14:foregroundMark x1="92912" y1="67454" x2="98475" y2="67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3" y="2547851"/>
            <a:ext cx="3654155" cy="2229024"/>
          </a:xfrm>
          <a:prstGeom prst="rect">
            <a:avLst/>
          </a:prstGeom>
        </p:spPr>
      </p:pic>
      <p:pic>
        <p:nvPicPr>
          <p:cNvPr id="7" name="Картина 6" descr="Картина, която съдържа уред&#10;&#10;Описанието е генерирано автоматично">
            <a:extLst>
              <a:ext uri="{FF2B5EF4-FFF2-40B4-BE49-F238E27FC236}">
                <a16:creationId xmlns:a16="http://schemas.microsoft.com/office/drawing/2014/main" id="{E7315185-16AF-4F2F-A932-C33BD26777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1771" r="66866">
                        <a14:backgroundMark x1="46375" y1="28375" x2="46375" y2="30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84" r="28747"/>
          <a:stretch/>
        </p:blipFill>
        <p:spPr>
          <a:xfrm>
            <a:off x="4337049" y="1509713"/>
            <a:ext cx="2044702" cy="4660900"/>
          </a:xfrm>
          <a:prstGeom prst="rect">
            <a:avLst/>
          </a:prstGeom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3E5FD4D3-59F4-4CB9-9ADD-D4FEF53E2422}"/>
              </a:ext>
            </a:extLst>
          </p:cNvPr>
          <p:cNvSpPr txBox="1"/>
          <p:nvPr/>
        </p:nvSpPr>
        <p:spPr>
          <a:xfrm>
            <a:off x="3765550" y="3029166"/>
            <a:ext cx="876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Chiller" panose="04020404031007020602" pitchFamily="82" charset="0"/>
              </a:rPr>
              <a:t>+</a:t>
            </a:r>
            <a:endParaRPr lang="bg-BG" sz="9600" b="1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5A1A2078-703F-4F2C-9754-540B9E742109}"/>
              </a:ext>
            </a:extLst>
          </p:cNvPr>
          <p:cNvSpPr txBox="1"/>
          <p:nvPr/>
        </p:nvSpPr>
        <p:spPr>
          <a:xfrm>
            <a:off x="6381751" y="2959100"/>
            <a:ext cx="876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Chiller" panose="04020404031007020602" pitchFamily="82" charset="0"/>
              </a:rPr>
              <a:t>=</a:t>
            </a:r>
            <a:endParaRPr lang="bg-BG" sz="9600" b="1" dirty="0"/>
          </a:p>
        </p:txBody>
      </p:sp>
    </p:spTree>
    <p:extLst>
      <p:ext uri="{BB962C8B-B14F-4D97-AF65-F5344CB8AC3E}">
        <p14:creationId xmlns:p14="http://schemas.microsoft.com/office/powerpoint/2010/main" val="356666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Картина 10" descr="Картина, която съдържа бозайник, закрито, котка, гризач&#10;&#10;Описанието е генерирано автоматично">
            <a:extLst>
              <a:ext uri="{FF2B5EF4-FFF2-40B4-BE49-F238E27FC236}">
                <a16:creationId xmlns:a16="http://schemas.microsoft.com/office/drawing/2014/main" id="{39840037-A5AD-4723-A83E-E1977F33D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38" y="720725"/>
            <a:ext cx="2130425" cy="1166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Картина 22" descr="Картина, която съдържа храна, ястие, ядене, гвоздей на програмата&#10;&#10;Описанието е генерирано автоматично">
            <a:extLst>
              <a:ext uri="{FF2B5EF4-FFF2-40B4-BE49-F238E27FC236}">
                <a16:creationId xmlns:a16="http://schemas.microsoft.com/office/drawing/2014/main" id="{D41FD0D8-E3D3-4396-AE3E-3E84B9C1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38" y="1955800"/>
            <a:ext cx="2130425" cy="116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Картина 16" descr="Картина, която съдържа дървена&#10;&#10;Описанието е генерирано автоматично">
            <a:extLst>
              <a:ext uri="{FF2B5EF4-FFF2-40B4-BE49-F238E27FC236}">
                <a16:creationId xmlns:a16="http://schemas.microsoft.com/office/drawing/2014/main" id="{92661E05-CF2A-488F-AA9A-510048290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38" y="3192463"/>
            <a:ext cx="2130425" cy="116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Картина 8" descr="Картина, която съдържа храна, чиния, хляб, резен&#10;&#10;Описанието е генерирано автоматично">
            <a:extLst>
              <a:ext uri="{FF2B5EF4-FFF2-40B4-BE49-F238E27FC236}">
                <a16:creationId xmlns:a16="http://schemas.microsoft.com/office/drawing/2014/main" id="{E4A2DF2D-5DE1-4CF2-92B3-2C5231262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38" y="720725"/>
            <a:ext cx="4633913" cy="23955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Картина 12" descr="Картина, която съдържа куче, открито, бозайник, замърсен&#10;&#10;Описанието е генерирано автоматично">
            <a:extLst>
              <a:ext uri="{FF2B5EF4-FFF2-40B4-BE49-F238E27FC236}">
                <a16:creationId xmlns:a16="http://schemas.microsoft.com/office/drawing/2014/main" id="{0D1157A5-8958-485B-A1A4-9BEBC6007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38" y="3184525"/>
            <a:ext cx="2420938" cy="1176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8B50DC9C-6288-4F5B-BBC3-05866CDB00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138" y="3184525"/>
            <a:ext cx="2146300" cy="1176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Картина 4" descr="Картина, която съдържа лице, закрито, подготовка&#10;&#10;Описанието е генерирано автоматично">
            <a:extLst>
              <a:ext uri="{FF2B5EF4-FFF2-40B4-BE49-F238E27FC236}">
                <a16:creationId xmlns:a16="http://schemas.microsoft.com/office/drawing/2014/main" id="{3DACFE5D-A16D-46EF-A579-59E5BE92E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38" y="4429125"/>
            <a:ext cx="3384550" cy="1873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Картина 14" descr="Картина, която съдържа дуриан, плодове&#10;&#10;Описанието е генерирано автоматично">
            <a:extLst>
              <a:ext uri="{FF2B5EF4-FFF2-40B4-BE49-F238E27FC236}">
                <a16:creationId xmlns:a16="http://schemas.microsoft.com/office/drawing/2014/main" id="{AA786047-DB7F-4382-855B-6A3DB096B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063" y="4429125"/>
            <a:ext cx="3379788" cy="1873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6117DC7-6E31-4B0B-8192-E186BF6C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724" y="1414559"/>
            <a:ext cx="3229525" cy="4280747"/>
          </a:xfrm>
          <a:prstGeom prst="roundRect">
            <a:avLst/>
          </a:prstGeom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bg-BG" sz="5200" kern="1200" dirty="0">
                <a:solidFill>
                  <a:schemeClr val="tx1"/>
                </a:solidFill>
                <a:latin typeface="Impact" panose="020B0806030902050204" pitchFamily="34" charset="0"/>
              </a:rPr>
              <a:t>Най-странните</a:t>
            </a:r>
            <a:br>
              <a:rPr lang="en-US" sz="5200" kern="1200" dirty="0">
                <a:solidFill>
                  <a:schemeClr val="tx1"/>
                </a:solidFill>
                <a:latin typeface="Impact" panose="020B0806030902050204" pitchFamily="34" charset="0"/>
              </a:rPr>
            </a:br>
            <a:br>
              <a:rPr lang="en-US" sz="5200" kern="1200" dirty="0">
                <a:solidFill>
                  <a:schemeClr val="tx1"/>
                </a:solidFill>
                <a:latin typeface="Impact" panose="020B0806030902050204" pitchFamily="34" charset="0"/>
              </a:rPr>
            </a:br>
            <a:br>
              <a:rPr lang="en-US" sz="5200" kern="1200" dirty="0">
                <a:solidFill>
                  <a:schemeClr val="tx1"/>
                </a:solidFill>
                <a:latin typeface="Impact" panose="020B0806030902050204" pitchFamily="34" charset="0"/>
              </a:rPr>
            </a:br>
            <a:r>
              <a:rPr lang="bg-BG" sz="5200" dirty="0">
                <a:latin typeface="Impact" panose="020B0806030902050204" pitchFamily="34" charset="0"/>
              </a:rPr>
              <a:t>храни </a:t>
            </a:r>
            <a:br>
              <a:rPr lang="en-US" sz="5200" dirty="0">
                <a:latin typeface="Impact" panose="020B0806030902050204" pitchFamily="34" charset="0"/>
              </a:rPr>
            </a:br>
            <a:r>
              <a:rPr lang="bg-BG" sz="5200" dirty="0">
                <a:latin typeface="Impact" panose="020B0806030902050204" pitchFamily="34" charset="0"/>
              </a:rPr>
              <a:t>в света</a:t>
            </a:r>
            <a:endParaRPr lang="bg-BG" sz="5200" kern="12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Текстово поле 23">
            <a:extLst>
              <a:ext uri="{FF2B5EF4-FFF2-40B4-BE49-F238E27FC236}">
                <a16:creationId xmlns:a16="http://schemas.microsoft.com/office/drawing/2014/main" id="{DD5A9100-76BB-4065-99D0-EF8E727C4216}"/>
              </a:ext>
            </a:extLst>
          </p:cNvPr>
          <p:cNvSpPr txBox="1"/>
          <p:nvPr/>
        </p:nvSpPr>
        <p:spPr>
          <a:xfrm rot="21067844">
            <a:off x="582979" y="3164015"/>
            <a:ext cx="401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dirty="0">
                <a:solidFill>
                  <a:srgbClr val="C00000"/>
                </a:solidFill>
                <a:latin typeface="Segoe Script" panose="020B0504020000000003" pitchFamily="34" charset="0"/>
              </a:rPr>
              <a:t>и гнусни</a:t>
            </a:r>
          </a:p>
        </p:txBody>
      </p:sp>
    </p:spTree>
    <p:extLst>
      <p:ext uri="{BB962C8B-B14F-4D97-AF65-F5344CB8AC3E}">
        <p14:creationId xmlns:p14="http://schemas.microsoft.com/office/powerpoint/2010/main" val="70586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куче, открито, бозайник, замърсен&#10;&#10;Описанието е генерирано автоматично">
            <a:extLst>
              <a:ext uri="{FF2B5EF4-FFF2-40B4-BE49-F238E27FC236}">
                <a16:creationId xmlns:a16="http://schemas.microsoft.com/office/drawing/2014/main" id="{DE7D1B32-2654-438B-A86A-F5CB4EEB5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Правоъгълник 2">
            <a:extLst>
              <a:ext uri="{FF2B5EF4-FFF2-40B4-BE49-F238E27FC236}">
                <a16:creationId xmlns:a16="http://schemas.microsoft.com/office/drawing/2014/main" id="{726DB71D-4FAF-440E-B572-3862C1863067}"/>
              </a:ext>
            </a:extLst>
          </p:cNvPr>
          <p:cNvSpPr/>
          <p:nvPr/>
        </p:nvSpPr>
        <p:spPr>
          <a:xfrm>
            <a:off x="0" y="0"/>
            <a:ext cx="12192000" cy="42926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91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C5ACC9-26F8-41E0-B4CE-B3189EEC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Кучешко месо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230929A8-1045-4EA1-86CB-44A2D9F8CD2E}"/>
              </a:ext>
            </a:extLst>
          </p:cNvPr>
          <p:cNvSpPr txBox="1"/>
          <p:nvPr/>
        </p:nvSpPr>
        <p:spPr>
          <a:xfrm>
            <a:off x="9118600" y="6363355"/>
            <a:ext cx="3073400" cy="523220"/>
          </a:xfrm>
          <a:prstGeom prst="rect">
            <a:avLst/>
          </a:prstGeom>
          <a:gradFill flip="none" rotWithShape="1">
            <a:gsLst>
              <a:gs pos="1000">
                <a:schemeClr val="bg1"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bg-BG" sz="1400" i="1" dirty="0">
                <a:solidFill>
                  <a:schemeClr val="bg1"/>
                </a:solidFill>
              </a:rPr>
              <a:t>Около 25 милиона кучета стават жертва на хората годишно</a:t>
            </a:r>
          </a:p>
        </p:txBody>
      </p:sp>
    </p:spTree>
    <p:extLst>
      <p:ext uri="{BB962C8B-B14F-4D97-AF65-F5344CB8AC3E}">
        <p14:creationId xmlns:p14="http://schemas.microsoft.com/office/powerpoint/2010/main" val="1936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709EB6C-4646-41FF-94BC-1B9F2BE3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7" name="Картина 6" descr="Картина, която съдържа трева, открито, свиня, поле&#10;&#10;Описанието е генерирано автоматично">
            <a:extLst>
              <a:ext uri="{FF2B5EF4-FFF2-40B4-BE49-F238E27FC236}">
                <a16:creationId xmlns:a16="http://schemas.microsoft.com/office/drawing/2014/main" id="{3FA23BAB-E90E-45CC-8AA4-FDAABED9AC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9" r="20860"/>
          <a:stretch/>
        </p:blipFill>
        <p:spPr>
          <a:xfrm>
            <a:off x="0" y="0"/>
            <a:ext cx="6731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Контейнер за съдържание 9" descr="Картина, която съдържа сграда, лице, мъж&#10;&#10;Описанието е генерирано автоматично">
            <a:extLst>
              <a:ext uri="{FF2B5EF4-FFF2-40B4-BE49-F238E27FC236}">
                <a16:creationId xmlns:a16="http://schemas.microsoft.com/office/drawing/2014/main" id="{B85C49BC-4C35-4818-B6C0-2CD0964D6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7" r="23130"/>
          <a:stretch/>
        </p:blipFill>
        <p:spPr>
          <a:xfrm>
            <a:off x="6731000" y="0"/>
            <a:ext cx="5461000" cy="6858000"/>
          </a:xfrm>
          <a:ln>
            <a:solidFill>
              <a:schemeClr val="bg1"/>
            </a:solidFill>
          </a:ln>
        </p:spPr>
      </p:pic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C03DC2D5-9C8E-4F26-9E4D-B71F067B42E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91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2" name="Заглавие 1">
            <a:extLst>
              <a:ext uri="{FF2B5EF4-FFF2-40B4-BE49-F238E27FC236}">
                <a16:creationId xmlns:a16="http://schemas.microsoft.com/office/drawing/2014/main" id="{A352BB3D-1A6E-4D2C-BE05-0604C763F8DB}"/>
              </a:ext>
            </a:extLst>
          </p:cNvPr>
          <p:cNvSpPr txBox="1">
            <a:spLocks/>
          </p:cNvSpPr>
          <p:nvPr/>
        </p:nvSpPr>
        <p:spPr>
          <a:xfrm>
            <a:off x="939800" y="0"/>
            <a:ext cx="4851400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Анус на диво прасе</a:t>
            </a: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4422932B-8E4F-452F-AC40-B3D2E8EBBFCF}"/>
              </a:ext>
            </a:extLst>
          </p:cNvPr>
          <p:cNvSpPr txBox="1"/>
          <p:nvPr/>
        </p:nvSpPr>
        <p:spPr>
          <a:xfrm>
            <a:off x="0" y="6550223"/>
            <a:ext cx="3792279" cy="307777"/>
          </a:xfrm>
          <a:prstGeom prst="rect">
            <a:avLst/>
          </a:prstGeom>
          <a:gradFill flip="none" rotWithShape="1">
            <a:gsLst>
              <a:gs pos="70000">
                <a:srgbClr val="292929">
                  <a:alpha val="80000"/>
                </a:srgbClr>
              </a:gs>
              <a:gs pos="1000">
                <a:schemeClr val="bg1"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bg-BG" sz="1400" i="1" dirty="0">
                <a:solidFill>
                  <a:schemeClr val="bg1"/>
                </a:solidFill>
              </a:rPr>
              <a:t>Намибия, Африка</a:t>
            </a:r>
          </a:p>
        </p:txBody>
      </p:sp>
    </p:spTree>
    <p:extLst>
      <p:ext uri="{BB962C8B-B14F-4D97-AF65-F5344CB8AC3E}">
        <p14:creationId xmlns:p14="http://schemas.microsoft.com/office/powerpoint/2010/main" val="105198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 descr="Картина, която съдържа примат, бозайник, маймуна, от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2A1DFB1A-D82E-4A1B-A402-8F46970C1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2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D6BB2E-9849-46D1-A60C-0C5F3033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28600"/>
            <a:ext cx="10515600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Суров мозък на </a:t>
            </a:r>
            <a:br>
              <a:rPr lang="bg-BG" dirty="0">
                <a:solidFill>
                  <a:schemeClr val="bg1"/>
                </a:solidFill>
              </a:rPr>
            </a:br>
            <a:r>
              <a:rPr lang="bg-BG" dirty="0">
                <a:solidFill>
                  <a:schemeClr val="bg1"/>
                </a:solidFill>
              </a:rPr>
              <a:t>маймуна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B83DDD8D-EE5C-4282-9BF2-45FF0EE10329}"/>
              </a:ext>
            </a:extLst>
          </p:cNvPr>
          <p:cNvSpPr txBox="1"/>
          <p:nvPr/>
        </p:nvSpPr>
        <p:spPr>
          <a:xfrm>
            <a:off x="8399721" y="6550223"/>
            <a:ext cx="3792279" cy="307777"/>
          </a:xfrm>
          <a:prstGeom prst="rect">
            <a:avLst/>
          </a:prstGeom>
          <a:gradFill flip="none" rotWithShape="1">
            <a:gsLst>
              <a:gs pos="1000">
                <a:schemeClr val="bg1"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bg-BG" sz="1400" i="1" dirty="0"/>
              <a:t>Най-често се използва видът макак</a:t>
            </a:r>
          </a:p>
        </p:txBody>
      </p:sp>
    </p:spTree>
    <p:extLst>
      <p:ext uri="{BB962C8B-B14F-4D97-AF65-F5344CB8AC3E}">
        <p14:creationId xmlns:p14="http://schemas.microsoft.com/office/powerpoint/2010/main" val="128361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Контейнер за съдържание 4" descr="Картина, която съдържа котка, бозайник, домашна котка&#10;&#10;Описанието е генерирано автоматично">
            <a:extLst>
              <a:ext uri="{FF2B5EF4-FFF2-40B4-BE49-F238E27FC236}">
                <a16:creationId xmlns:a16="http://schemas.microsoft.com/office/drawing/2014/main" id="{3F794FE9-C937-45EE-B56A-70D51BFBF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048" l="14750" r="87750">
                        <a14:foregroundMark x1="76583" y1="73175" x2="79333" y2="82540"/>
                        <a14:foregroundMark x1="79333" y1="82540" x2="74750" y2="65714"/>
                        <a14:foregroundMark x1="74750" y1="65714" x2="74083" y2="87143"/>
                        <a14:foregroundMark x1="74083" y1="87143" x2="71250" y2="72540"/>
                        <a14:foregroundMark x1="71250" y1="72540" x2="72333" y2="83016"/>
                        <a14:foregroundMark x1="72333" y1="83016" x2="68833" y2="58730"/>
                        <a14:foregroundMark x1="68833" y1="58730" x2="72250" y2="89206"/>
                        <a14:foregroundMark x1="83083" y1="81270" x2="75417" y2="55397"/>
                        <a14:foregroundMark x1="75417" y1="55397" x2="70583" y2="49524"/>
                        <a14:foregroundMark x1="70583" y1="49524" x2="67667" y2="56032"/>
                        <a14:foregroundMark x1="67667" y1="56032" x2="69250" y2="97460"/>
                        <a14:foregroundMark x1="69250" y1="97460" x2="74833" y2="95873"/>
                        <a14:foregroundMark x1="74833" y1="95873" x2="80250" y2="97937"/>
                        <a14:foregroundMark x1="80250" y1="97937" x2="84583" y2="95873"/>
                        <a14:foregroundMark x1="84583" y1="95873" x2="83917" y2="85238"/>
                        <a14:foregroundMark x1="83917" y1="85238" x2="82500" y2="80794"/>
                        <a14:foregroundMark x1="88250" y1="90635" x2="87833" y2="99206"/>
                        <a14:foregroundMark x1="87833" y1="99206" x2="71667" y2="98571"/>
                        <a14:foregroundMark x1="30833" y1="31905" x2="30583" y2="24444"/>
                        <a14:foregroundMark x1="30583" y1="24444" x2="35667" y2="22698"/>
                        <a14:foregroundMark x1="35667" y1="22698" x2="38750" y2="28095"/>
                        <a14:foregroundMark x1="38750" y1="28095" x2="37250" y2="35397"/>
                        <a14:foregroundMark x1="37250" y1="35397" x2="37083" y2="42857"/>
                        <a14:foregroundMark x1="36500" y1="61587" x2="36833" y2="58413"/>
                        <a14:foregroundMark x1="37833" y1="48571" x2="37000" y2="50159"/>
                        <a14:foregroundMark x1="37333" y1="50476" x2="37250" y2="51746"/>
                        <a14:foregroundMark x1="38250" y1="49683" x2="36500" y2="50000"/>
                        <a14:foregroundMark x1="29750" y1="40159" x2="28500" y2="50952"/>
                        <a14:foregroundMark x1="28750" y1="56667" x2="27917" y2="56349"/>
                        <a14:foregroundMark x1="43833" y1="16508" x2="43703" y2="14958"/>
                        <a14:foregroundMark x1="45229" y1="13175" x2="45917" y2="14444"/>
                        <a14:foregroundMark x1="45089" y1="12917" x2="45229" y2="13175"/>
                        <a14:foregroundMark x1="44822" y1="12424" x2="45004" y2="12760"/>
                        <a14:foregroundMark x1="43734" y1="10418" x2="44514" y2="11857"/>
                        <a14:foregroundMark x1="45917" y1="14444" x2="45250" y2="26667"/>
                        <a14:foregroundMark x1="45583" y1="32540" x2="44833" y2="32063"/>
                        <a14:foregroundMark x1="44083" y1="39524" x2="43250" y2="46032"/>
                        <a14:foregroundMark x1="43167" y1="49524" x2="42833" y2="48730"/>
                        <a14:foregroundMark x1="51167" y1="49524" x2="50960" y2="49103"/>
                        <a14:foregroundMark x1="51072" y1="50766" x2="50000" y2="57302"/>
                        <a14:foregroundMark x1="50000" y1="57302" x2="50083" y2="58413"/>
                        <a14:foregroundMark x1="50083" y1="63175" x2="50500" y2="61746"/>
                        <a14:foregroundMark x1="53500" y1="37460" x2="53500" y2="38571"/>
                        <a14:foregroundMark x1="53667" y1="44921" x2="52500" y2="45556"/>
                        <a14:foregroundMark x1="53689" y1="34748" x2="53981" y2="40866"/>
                        <a14:foregroundMark x1="53835" y1="40798" x2="53167" y2="38889"/>
                        <a14:foregroundMark x1="54061" y1="33024" x2="53583" y2="34921"/>
                        <a14:foregroundMark x1="54583" y1="30952" x2="54368" y2="31808"/>
                        <a14:foregroundMark x1="54833" y1="30000" x2="54313" y2="29129"/>
                        <a14:foregroundMark x1="31417" y1="29206" x2="34333" y2="33651"/>
                        <a14:foregroundMark x1="34333" y1="33651" x2="33583" y2="33333"/>
                        <a14:foregroundMark x1="35000" y1="29841" x2="34083" y2="30635"/>
                        <a14:foregroundMark x1="28182" y1="37096" x2="26750" y2="34444"/>
                        <a14:foregroundMark x1="28513" y1="37710" x2="28269" y2="37258"/>
                        <a14:foregroundMark x1="29750" y1="40000" x2="28952" y2="38522"/>
                        <a14:foregroundMark x1="25428" y1="39603" x2="25083" y2="40952"/>
                        <a14:foregroundMark x1="26750" y1="34444" x2="26161" y2="36744"/>
                        <a14:foregroundMark x1="24888" y1="38907" x2="24750" y2="37460"/>
                        <a14:foregroundMark x1="25083" y1="40952" x2="24991" y2="39989"/>
                        <a14:foregroundMark x1="42583" y1="10794" x2="43250" y2="10794"/>
                        <a14:foregroundMark x1="51167" y1="50159" x2="51333" y2="49365"/>
                        <a14:foregroundMark x1="51333" y1="48571" x2="50667" y2="44603"/>
                        <a14:foregroundMark x1="50167" y1="45556" x2="47167" y2="46508"/>
                        <a14:foregroundMark x1="47583" y1="46825" x2="47833" y2="48730"/>
                        <a14:foregroundMark x1="49000" y1="49524" x2="49417" y2="49524"/>
                        <a14:foregroundMark x1="49250" y1="50000" x2="49250" y2="49524"/>
                        <a14:foregroundMark x1="49083" y1="48889" x2="49500" y2="49365"/>
                        <a14:foregroundMark x1="43759" y1="36996" x2="43417" y2="36508"/>
                        <a14:foregroundMark x1="41646" y1="37715" x2="40667" y2="38889"/>
                        <a14:foregroundMark x1="50739" y1="27302" x2="49833" y2="28730"/>
                        <a14:foregroundMark x1="52250" y1="24921" x2="51599" y2="25946"/>
                        <a14:foregroundMark x1="49917" y1="28571" x2="50500" y2="29365"/>
                        <a14:foregroundMark x1="50500" y1="29365" x2="49833" y2="28254"/>
                        <a14:foregroundMark x1="53158" y1="33268" x2="54240" y2="34848"/>
                        <a14:foregroundMark x1="52176" y1="31834" x2="52503" y2="32311"/>
                        <a14:foregroundMark x1="50339" y1="29151" x2="51797" y2="31279"/>
                        <a14:foregroundMark x1="49833" y1="28413" x2="50319" y2="29123"/>
                        <a14:foregroundMark x1="52311" y1="29970" x2="52583" y2="29365"/>
                        <a14:foregroundMark x1="52667" y1="29683" x2="52118" y2="29474"/>
                        <a14:foregroundMark x1="43250" y1="42063" x2="43500" y2="46032"/>
                        <a14:backgroundMark x1="42833" y1="15079" x2="43000" y2="14127"/>
                        <a14:backgroundMark x1="43083" y1="15238" x2="43250" y2="13175"/>
                        <a14:backgroundMark x1="43583" y1="13968" x2="44000" y2="14286"/>
                        <a14:backgroundMark x1="43583" y1="10317" x2="43583" y2="10317"/>
                        <a14:backgroundMark x1="43417" y1="9683" x2="43417" y2="9683"/>
                        <a14:backgroundMark x1="43583" y1="13810" x2="43583" y2="13810"/>
                        <a14:backgroundMark x1="43583" y1="13175" x2="43583" y2="13175"/>
                        <a14:backgroundMark x1="43583" y1="13333" x2="43583" y2="13333"/>
                        <a14:backgroundMark x1="43500" y1="13333" x2="43500" y2="13333"/>
                        <a14:backgroundMark x1="43500" y1="13651" x2="43500" y2="13651"/>
                        <a14:backgroundMark x1="43500" y1="13651" x2="43500" y2="13651"/>
                        <a14:backgroundMark x1="43583" y1="13651" x2="43583" y2="13651"/>
                        <a14:backgroundMark x1="43750" y1="14444" x2="43583" y2="15238"/>
                        <a14:backgroundMark x1="43667" y1="14762" x2="43750" y2="14921"/>
                        <a14:backgroundMark x1="44000" y1="14286" x2="43583" y2="13333"/>
                        <a14:backgroundMark x1="53583" y1="29524" x2="52355" y2="28215"/>
                        <a14:backgroundMark x1="53167" y1="27143" x2="53750" y2="29206"/>
                        <a14:backgroundMark x1="53833" y1="28571" x2="54083" y2="29365"/>
                        <a14:backgroundMark x1="54167" y1="40952" x2="54000" y2="42222"/>
                        <a14:backgroundMark x1="43500" y1="38571" x2="43417" y2="39683"/>
                        <a14:backgroundMark x1="49917" y1="50476" x2="50167" y2="48413"/>
                        <a14:backgroundMark x1="50417" y1="49524" x2="50417" y2="49524"/>
                        <a14:backgroundMark x1="50250" y1="48730" x2="50250" y2="48254"/>
                        <a14:backgroundMark x1="49917" y1="47778" x2="49833" y2="50635"/>
                        <a14:backgroundMark x1="51167" y1="27302" x2="51167" y2="27302"/>
                        <a14:backgroundMark x1="51250" y1="26984" x2="51250" y2="26984"/>
                        <a14:backgroundMark x1="51167" y1="26984" x2="51500" y2="27143"/>
                        <a14:backgroundMark x1="51750" y1="26190" x2="51083" y2="27302"/>
                        <a14:backgroundMark x1="51083" y1="27302" x2="50833" y2="27302"/>
                        <a14:backgroundMark x1="55417" y1="33810" x2="55833" y2="35397"/>
                        <a14:backgroundMark x1="53000" y1="31746" x2="52250" y2="32063"/>
                        <a14:backgroundMark x1="53083" y1="31587" x2="52333" y2="32540"/>
                        <a14:backgroundMark x1="52917" y1="32222" x2="52500" y2="33175"/>
                        <a14:backgroundMark x1="52833" y1="32222" x2="52917" y2="33333"/>
                        <a14:backgroundMark x1="52500" y1="33333" x2="52000" y2="32222"/>
                        <a14:backgroundMark x1="51083" y1="44921" x2="50583" y2="44603"/>
                        <a14:backgroundMark x1="51000" y1="43810" x2="50667" y2="44286"/>
                        <a14:backgroundMark x1="52583" y1="45556" x2="52250" y2="45556"/>
                        <a14:backgroundMark x1="50000" y1="58730" x2="49833" y2="58571"/>
                        <a14:backgroundMark x1="43083" y1="37778" x2="43167" y2="37143"/>
                        <a14:backgroundMark x1="26750" y1="39048" x2="26417" y2="38571"/>
                        <a14:backgroundMark x1="26583" y1="37937" x2="28750" y2="39365"/>
                        <a14:backgroundMark x1="28333" y1="38254" x2="27417" y2="37302"/>
                        <a14:backgroundMark x1="28500" y1="38254" x2="28833" y2="38730"/>
                        <a14:backgroundMark x1="28417" y1="38413" x2="28333" y2="37619"/>
                        <a14:backgroundMark x1="28500" y1="38254" x2="28583" y2="38571"/>
                        <a14:backgroundMark x1="26167" y1="37778" x2="26417" y2="38730"/>
                        <a14:backgroundMark x1="26833" y1="38254" x2="25917" y2="37937"/>
                        <a14:backgroundMark x1="28250" y1="38730" x2="28750" y2="38254"/>
                        <a14:backgroundMark x1="26500" y1="37302" x2="25917" y2="38254"/>
                        <a14:backgroundMark x1="42917" y1="38571" x2="43167" y2="38889"/>
                        <a14:backgroundMark x1="43167" y1="37619" x2="42333" y2="36667"/>
                        <a14:backgroundMark x1="42833" y1="37619" x2="43000" y2="38254"/>
                        <a14:backgroundMark x1="43167" y1="37460" x2="42917" y2="36508"/>
                        <a14:backgroundMark x1="42833" y1="48254" x2="42833" y2="48730"/>
                        <a14:backgroundMark x1="41917" y1="37778" x2="41667" y2="37778"/>
                        <a14:backgroundMark x1="42250" y1="37143" x2="41500" y2="37778"/>
                        <a14:backgroundMark x1="42833" y1="37302" x2="43000" y2="37302"/>
                        <a14:backgroundMark x1="42417" y1="37302" x2="41917" y2="36825"/>
                        <a14:backgroundMark x1="41667" y1="37143" x2="41667" y2="3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9" r="10778"/>
          <a:stretch/>
        </p:blipFill>
        <p:spPr>
          <a:xfrm>
            <a:off x="1395496" y="-5478"/>
            <a:ext cx="10794980" cy="68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 descr="Картина, която съдържа котка, бозайник, домашна котка&#10;&#10;Описанието е генерирано автоматично">
            <a:extLst>
              <a:ext uri="{FF2B5EF4-FFF2-40B4-BE49-F238E27FC236}">
                <a16:creationId xmlns:a16="http://schemas.microsoft.com/office/drawing/2014/main" id="{297AE6C8-58D6-42E3-B43F-D86BC3B78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206" l="10167" r="86167">
                        <a14:foregroundMark x1="68167" y1="55079" x2="76917" y2="84286"/>
                        <a14:foregroundMark x1="76917" y1="84286" x2="80083" y2="88571"/>
                        <a14:foregroundMark x1="80083" y1="88571" x2="76167" y2="89841"/>
                        <a14:foregroundMark x1="76167" y1="89841" x2="75667" y2="89206"/>
                        <a14:foregroundMark x1="82417" y1="83492" x2="85833" y2="94127"/>
                        <a14:foregroundMark x1="85833" y1="94127" x2="74250" y2="93651"/>
                        <a14:foregroundMark x1="74250" y1="93651" x2="71000" y2="89365"/>
                        <a14:foregroundMark x1="71000" y1="89365" x2="70667" y2="86349"/>
                        <a14:foregroundMark x1="80500" y1="80000" x2="86083" y2="93175"/>
                        <a14:foregroundMark x1="86083" y1="93175" x2="86167" y2="93492"/>
                        <a14:foregroundMark x1="81500" y1="99048" x2="80333" y2="9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0890"/>
          <a:stretch/>
        </p:blipFill>
        <p:spPr>
          <a:xfrm>
            <a:off x="742043" y="0"/>
            <a:ext cx="11449957" cy="6858000"/>
          </a:xfr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52497ADD-9239-4CAB-82B3-079788826B33}"/>
              </a:ext>
            </a:extLst>
          </p:cNvPr>
          <p:cNvSpPr txBox="1"/>
          <p:nvPr/>
        </p:nvSpPr>
        <p:spPr>
          <a:xfrm>
            <a:off x="510363" y="1275907"/>
            <a:ext cx="752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Добра идея е предварително да проучим културата на страната, която искаме да посетим</a:t>
            </a:r>
          </a:p>
        </p:txBody>
      </p:sp>
    </p:spTree>
    <p:extLst>
      <p:ext uri="{BB962C8B-B14F-4D97-AF65-F5344CB8AC3E}">
        <p14:creationId xmlns:p14="http://schemas.microsoft.com/office/powerpoint/2010/main" val="42042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 descr="Картина, която съдържа котка, бозайник, домашна котка&#10;&#10;Описанието е генерирано автоматично">
            <a:extLst>
              <a:ext uri="{FF2B5EF4-FFF2-40B4-BE49-F238E27FC236}">
                <a16:creationId xmlns:a16="http://schemas.microsoft.com/office/drawing/2014/main" id="{297AE6C8-58D6-42E3-B43F-D86BC3B78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206" l="10167" r="86167">
                        <a14:foregroundMark x1="68167" y1="55079" x2="76917" y2="84286"/>
                        <a14:foregroundMark x1="76917" y1="84286" x2="80083" y2="88571"/>
                        <a14:foregroundMark x1="80083" y1="88571" x2="76167" y2="89841"/>
                        <a14:foregroundMark x1="76167" y1="89841" x2="75667" y2="89206"/>
                        <a14:foregroundMark x1="82417" y1="83492" x2="85833" y2="94127"/>
                        <a14:foregroundMark x1="85833" y1="94127" x2="74250" y2="93651"/>
                        <a14:foregroundMark x1="74250" y1="93651" x2="71000" y2="89365"/>
                        <a14:foregroundMark x1="71000" y1="89365" x2="70667" y2="86349"/>
                        <a14:foregroundMark x1="80500" y1="80000" x2="86083" y2="93175"/>
                        <a14:foregroundMark x1="86083" y1="93175" x2="86167" y2="93492"/>
                        <a14:foregroundMark x1="81500" y1="99048" x2="80333" y2="9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0890"/>
          <a:stretch/>
        </p:blipFill>
        <p:spPr>
          <a:xfrm>
            <a:off x="742043" y="0"/>
            <a:ext cx="11449957" cy="6858000"/>
          </a:xfr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3B862B85-6376-4539-859E-A70AACCCCECA}"/>
              </a:ext>
            </a:extLst>
          </p:cNvPr>
          <p:cNvSpPr txBox="1"/>
          <p:nvPr/>
        </p:nvSpPr>
        <p:spPr>
          <a:xfrm>
            <a:off x="510363" y="1275907"/>
            <a:ext cx="7527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Добра идея е предварително да проучим културата на страната, която искаме да посетим</a:t>
            </a:r>
          </a:p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Трябва да внимаваме каква храна ядем и как я приготвяме</a:t>
            </a:r>
          </a:p>
        </p:txBody>
      </p:sp>
    </p:spTree>
    <p:extLst>
      <p:ext uri="{BB962C8B-B14F-4D97-AF65-F5344CB8AC3E}">
        <p14:creationId xmlns:p14="http://schemas.microsoft.com/office/powerpoint/2010/main" val="29657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Контейнер за съдържание 4" descr="Картина, която съдържа украсен&#10;&#10;Описанието е генерирано автоматично">
            <a:extLst>
              <a:ext uri="{FF2B5EF4-FFF2-40B4-BE49-F238E27FC236}">
                <a16:creationId xmlns:a16="http://schemas.microsoft.com/office/drawing/2014/main" id="{6274B7C5-73CE-4B57-8FAF-64A9D1F71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1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 descr="Картина, която съдържа котка, бозайник, домашна котка&#10;&#10;Описанието е генерирано автоматично">
            <a:extLst>
              <a:ext uri="{FF2B5EF4-FFF2-40B4-BE49-F238E27FC236}">
                <a16:creationId xmlns:a16="http://schemas.microsoft.com/office/drawing/2014/main" id="{297AE6C8-58D6-42E3-B43F-D86BC3B78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206" l="10167" r="86167">
                        <a14:foregroundMark x1="68167" y1="55079" x2="76917" y2="84286"/>
                        <a14:foregroundMark x1="76917" y1="84286" x2="80083" y2="88571"/>
                        <a14:foregroundMark x1="80083" y1="88571" x2="76167" y2="89841"/>
                        <a14:foregroundMark x1="76167" y1="89841" x2="75667" y2="89206"/>
                        <a14:foregroundMark x1="82417" y1="83492" x2="85833" y2="94127"/>
                        <a14:foregroundMark x1="85833" y1="94127" x2="74250" y2="93651"/>
                        <a14:foregroundMark x1="74250" y1="93651" x2="71000" y2="89365"/>
                        <a14:foregroundMark x1="71000" y1="89365" x2="70667" y2="86349"/>
                        <a14:foregroundMark x1="80500" y1="80000" x2="86083" y2="93175"/>
                        <a14:foregroundMark x1="86083" y1="93175" x2="86167" y2="93492"/>
                        <a14:foregroundMark x1="81500" y1="99048" x2="80333" y2="9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0890"/>
          <a:stretch/>
        </p:blipFill>
        <p:spPr>
          <a:xfrm>
            <a:off x="742043" y="0"/>
            <a:ext cx="11449957" cy="6858000"/>
          </a:xfr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3B862B85-6376-4539-859E-A70AACCCCECA}"/>
              </a:ext>
            </a:extLst>
          </p:cNvPr>
          <p:cNvSpPr txBox="1"/>
          <p:nvPr/>
        </p:nvSpPr>
        <p:spPr>
          <a:xfrm>
            <a:off x="510363" y="1275907"/>
            <a:ext cx="75278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Добра идея е предварително да проучим културата на страната, която искаме да посетим</a:t>
            </a:r>
          </a:p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Трябва да внимаваме каква храна ядем и как я приготвяме</a:t>
            </a:r>
          </a:p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В стремежа си да се нахраним не трябва да причиняваме излишна вреда на природата</a:t>
            </a:r>
          </a:p>
        </p:txBody>
      </p:sp>
    </p:spTree>
    <p:extLst>
      <p:ext uri="{BB962C8B-B14F-4D97-AF65-F5344CB8AC3E}">
        <p14:creationId xmlns:p14="http://schemas.microsoft.com/office/powerpoint/2010/main" val="25070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Балонче за говор: елипса 5">
            <a:extLst>
              <a:ext uri="{FF2B5EF4-FFF2-40B4-BE49-F238E27FC236}">
                <a16:creationId xmlns:a16="http://schemas.microsoft.com/office/drawing/2014/main" id="{C0365F55-B6C7-491D-A5C1-FF15DB20E644}"/>
              </a:ext>
            </a:extLst>
          </p:cNvPr>
          <p:cNvSpPr/>
          <p:nvPr/>
        </p:nvSpPr>
        <p:spPr>
          <a:xfrm rot="21275177">
            <a:off x="1420719" y="473934"/>
            <a:ext cx="5533352" cy="1989362"/>
          </a:xfrm>
          <a:prstGeom prst="wedgeEllipseCallout">
            <a:avLst>
              <a:gd name="adj1" fmla="val 14224"/>
              <a:gd name="adj2" fmla="val 91946"/>
            </a:avLst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6000" dirty="0">
                <a:solidFill>
                  <a:srgbClr val="C00000"/>
                </a:solidFill>
                <a:latin typeface="Monotype Corsiva" panose="03010101010201010101" pitchFamily="66" charset="0"/>
              </a:rPr>
              <a:t>Пощадете ни!</a:t>
            </a:r>
          </a:p>
        </p:txBody>
      </p:sp>
      <p:pic>
        <p:nvPicPr>
          <p:cNvPr id="7" name="Контейнер за съдържание 6" descr="Картина, която съдържа бозайник, овце&#10;&#10;Описанието е генерирано автоматично">
            <a:extLst>
              <a:ext uri="{FF2B5EF4-FFF2-40B4-BE49-F238E27FC236}">
                <a16:creationId xmlns:a16="http://schemas.microsoft.com/office/drawing/2014/main" id="{64A472AA-089B-4B58-B40D-0C6CE5DE9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667" l="4070" r="94884">
                        <a14:foregroundMark x1="18488" y1="64333" x2="18488" y2="64333"/>
                        <a14:foregroundMark x1="13488" y1="67667" x2="13488" y2="67667"/>
                        <a14:foregroundMark x1="7907" y1="70000" x2="7907" y2="70000"/>
                        <a14:foregroundMark x1="4186" y1="68000" x2="4186" y2="68000"/>
                        <a14:foregroundMark x1="76977" y1="63667" x2="76977" y2="63667"/>
                        <a14:foregroundMark x1="82558" y1="67333" x2="82558" y2="67333"/>
                        <a14:foregroundMark x1="87907" y1="67000" x2="87907" y2="67000"/>
                        <a14:foregroundMark x1="91279" y1="70000" x2="91279" y2="70000"/>
                        <a14:foregroundMark x1="94884" y1="70000" x2="94884" y2="70000"/>
                        <a14:foregroundMark x1="75814" y1="77000" x2="75814" y2="77000"/>
                        <a14:foregroundMark x1="77558" y1="74333" x2="77558" y2="74333"/>
                        <a14:foregroundMark x1="53023" y1="91667" x2="53023" y2="91667"/>
                        <a14:foregroundMark x1="83140" y1="73333" x2="83140" y2="73333"/>
                        <a14:foregroundMark x1="16860" y1="52667" x2="16860" y2="52667"/>
                        <a14:foregroundMark x1="17326" y1="51333" x2="16977" y2="52000"/>
                        <a14:backgroundMark x1="54070" y1="72333" x2="54070" y2="72333"/>
                        <a14:backgroundMark x1="54302" y1="86667" x2="54302" y2="86667"/>
                        <a14:backgroundMark x1="55465" y1="84667" x2="55465" y2="84667"/>
                        <a14:backgroundMark x1="53372" y1="85333" x2="53372" y2="85333"/>
                        <a14:backgroundMark x1="53256" y1="87333" x2="53256" y2="87333"/>
                        <a14:backgroundMark x1="94535" y1="72000" x2="94535" y2="72000"/>
                        <a14:backgroundMark x1="81977" y1="73333" x2="81977" y2="73333"/>
                        <a14:backgroundMark x1="83372" y1="72667" x2="83372" y2="72667"/>
                        <a14:backgroundMark x1="83140" y1="72667" x2="83140" y2="72667"/>
                      </a14:backgroundRemoval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4977"/>
            <a:ext cx="12192000" cy="4253023"/>
          </a:xfrm>
        </p:spPr>
      </p:pic>
    </p:spTree>
    <p:extLst>
      <p:ext uri="{BB962C8B-B14F-4D97-AF65-F5344CB8AC3E}">
        <p14:creationId xmlns:p14="http://schemas.microsoft.com/office/powerpoint/2010/main" val="123138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 descr="Картина, която съдържа котка, бозайник, домашна котка&#10;&#10;Описанието е генерирано автоматично">
            <a:extLst>
              <a:ext uri="{FF2B5EF4-FFF2-40B4-BE49-F238E27FC236}">
                <a16:creationId xmlns:a16="http://schemas.microsoft.com/office/drawing/2014/main" id="{297AE6C8-58D6-42E3-B43F-D86BC3B78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206" l="10167" r="86167">
                        <a14:foregroundMark x1="68167" y1="55079" x2="76917" y2="84286"/>
                        <a14:foregroundMark x1="76917" y1="84286" x2="80083" y2="88571"/>
                        <a14:foregroundMark x1="80083" y1="88571" x2="76167" y2="89841"/>
                        <a14:foregroundMark x1="76167" y1="89841" x2="75667" y2="89206"/>
                        <a14:foregroundMark x1="82417" y1="83492" x2="85833" y2="94127"/>
                        <a14:foregroundMark x1="85833" y1="94127" x2="74250" y2="93651"/>
                        <a14:foregroundMark x1="74250" y1="93651" x2="71000" y2="89365"/>
                        <a14:foregroundMark x1="71000" y1="89365" x2="70667" y2="86349"/>
                        <a14:foregroundMark x1="80500" y1="80000" x2="86083" y2="93175"/>
                        <a14:foregroundMark x1="86083" y1="93175" x2="86167" y2="93492"/>
                        <a14:foregroundMark x1="81500" y1="99048" x2="80333" y2="9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0890"/>
          <a:stretch/>
        </p:blipFill>
        <p:spPr>
          <a:xfrm>
            <a:off x="742043" y="0"/>
            <a:ext cx="11449957" cy="6858000"/>
          </a:xfr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3B862B85-6376-4539-859E-A70AACCCCECA}"/>
              </a:ext>
            </a:extLst>
          </p:cNvPr>
          <p:cNvSpPr txBox="1"/>
          <p:nvPr/>
        </p:nvSpPr>
        <p:spPr>
          <a:xfrm>
            <a:off x="510363" y="1275907"/>
            <a:ext cx="75278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Добра идея е предварително да проучим културата на страната, която искаме да посетим</a:t>
            </a:r>
          </a:p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Трябва да внимаваме каква храна ядем и как я приготвяме</a:t>
            </a:r>
          </a:p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В стремежа си да се нахраним не трябва да причиняваме излишна вреда на природата</a:t>
            </a:r>
          </a:p>
          <a:p>
            <a:pPr marL="342900" indent="-342900">
              <a:buAutoNum type="arabicPeriod"/>
            </a:pPr>
            <a:r>
              <a:rPr lang="bg-BG" sz="2400" dirty="0">
                <a:solidFill>
                  <a:srgbClr val="FF0000"/>
                </a:solidFill>
                <a:latin typeface="Segoe Script" panose="020B0504020000000003" pitchFamily="34" charset="0"/>
              </a:rPr>
              <a:t>Трябва да уважаваме храната си, колкото и да е тривиална, евтина и безвкусна</a:t>
            </a:r>
          </a:p>
        </p:txBody>
      </p:sp>
    </p:spTree>
    <p:extLst>
      <p:ext uri="{BB962C8B-B14F-4D97-AF65-F5344CB8AC3E}">
        <p14:creationId xmlns:p14="http://schemas.microsoft.com/office/powerpoint/2010/main" val="385593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лице, мъж, закрито, ястие&#10;&#10;Описанието е генерирано автоматично">
            <a:extLst>
              <a:ext uri="{FF2B5EF4-FFF2-40B4-BE49-F238E27FC236}">
                <a16:creationId xmlns:a16="http://schemas.microsoft.com/office/drawing/2014/main" id="{FCEDE074-4266-40A3-95EF-860CB2512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981862ED-DCE1-4B46-96CA-9FF0E94833C8}"/>
              </a:ext>
            </a:extLst>
          </p:cNvPr>
          <p:cNvSpPr/>
          <p:nvPr/>
        </p:nvSpPr>
        <p:spPr>
          <a:xfrm rot="10800000">
            <a:off x="-1524" y="0"/>
            <a:ext cx="12192000" cy="2501900"/>
          </a:xfrm>
          <a:prstGeom prst="rect">
            <a:avLst/>
          </a:prstGeom>
          <a:gradFill>
            <a:gsLst>
              <a:gs pos="100000">
                <a:schemeClr val="tx1">
                  <a:alpha val="85000"/>
                </a:schemeClr>
              </a:gs>
              <a:gs pos="18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9AEA7E7A-FD61-471E-BAED-FAC98F515FE8}"/>
              </a:ext>
            </a:extLst>
          </p:cNvPr>
          <p:cNvSpPr txBox="1"/>
          <p:nvPr/>
        </p:nvSpPr>
        <p:spPr>
          <a:xfrm>
            <a:off x="1804285" y="270834"/>
            <a:ext cx="7729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u="sng" dirty="0">
                <a:solidFill>
                  <a:schemeClr val="bg1"/>
                </a:solidFill>
                <a:latin typeface="+mj-lt"/>
              </a:rPr>
              <a:t>Молекулярната кухня на Хестън Блументал</a:t>
            </a:r>
          </a:p>
        </p:txBody>
      </p:sp>
    </p:spTree>
    <p:extLst>
      <p:ext uri="{BB962C8B-B14F-4D97-AF65-F5344CB8AC3E}">
        <p14:creationId xmlns:p14="http://schemas.microsoft.com/office/powerpoint/2010/main" val="186372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Контейнер за съдържание 8" descr="Картина, която съдържа лице&#10;&#10;Описанието е генерирано автоматично">
            <a:extLst>
              <a:ext uri="{FF2B5EF4-FFF2-40B4-BE49-F238E27FC236}">
                <a16:creationId xmlns:a16="http://schemas.microsoft.com/office/drawing/2014/main" id="{7F8AA275-25FE-4D22-9872-9D7B6ABC3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Контейнер за съдържание 4" descr="Картина, която съдържа храна, контейнер, табла, зеленчук&#10;&#10;Описанието е генерирано автоматично">
            <a:extLst>
              <a:ext uri="{FF2B5EF4-FFF2-40B4-BE49-F238E27FC236}">
                <a16:creationId xmlns:a16="http://schemas.microsoft.com/office/drawing/2014/main" id="{C6510954-CA32-4D64-A1F4-4D606FEFF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0CAD56-76B8-4A42-865F-E756EB86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bg-BG" sz="2800" dirty="0"/>
              <a:t>Колко храна изхвърляме…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FC1A51-872C-4F47-9F2D-85DF3C66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985006" cy="4007358"/>
          </a:xfrm>
        </p:spPr>
        <p:txBody>
          <a:bodyPr anchor="t">
            <a:normAutofit/>
          </a:bodyPr>
          <a:lstStyle/>
          <a:p>
            <a:r>
              <a:rPr lang="bg-BG" sz="2000" dirty="0"/>
              <a:t>Всяка година супермаркетите изхвърлят храна на стойност 43 милиарда паунда</a:t>
            </a:r>
          </a:p>
          <a:p>
            <a:r>
              <a:rPr lang="bg-BG" sz="2000" dirty="0"/>
              <a:t>Повечето от нея е напълно годна за ядене</a:t>
            </a:r>
          </a:p>
          <a:p>
            <a:r>
              <a:rPr lang="bg-BG" sz="2000" dirty="0"/>
              <a:t>Снабдителните вериги прахосват:</a:t>
            </a:r>
          </a:p>
          <a:p>
            <a:pPr lvl="1"/>
            <a:r>
              <a:rPr lang="bg-BG" sz="1800" dirty="0"/>
              <a:t>45% от цялостната продукция</a:t>
            </a:r>
          </a:p>
          <a:p>
            <a:pPr lvl="1"/>
            <a:r>
              <a:rPr lang="bg-BG" sz="1800" dirty="0"/>
              <a:t>35% от морската храна</a:t>
            </a:r>
          </a:p>
          <a:p>
            <a:pPr lvl="1"/>
            <a:r>
              <a:rPr lang="bg-BG" sz="1800" dirty="0"/>
              <a:t>30% от зърнените храни</a:t>
            </a:r>
          </a:p>
          <a:p>
            <a:pPr lvl="1"/>
            <a:r>
              <a:rPr lang="bg-BG" sz="1800" dirty="0"/>
              <a:t>20% от месото и млечните продукти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0237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1DC424D8-476D-4AFE-87AE-09E7D8E653B7}"/>
              </a:ext>
            </a:extLst>
          </p:cNvPr>
          <p:cNvSpPr txBox="1">
            <a:spLocks/>
          </p:cNvSpPr>
          <p:nvPr/>
        </p:nvSpPr>
        <p:spPr>
          <a:xfrm>
            <a:off x="2653552" y="2680675"/>
            <a:ext cx="6884895" cy="14966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g-BG" sz="8800" b="1" dirty="0">
                <a:solidFill>
                  <a:srgbClr val="C00000"/>
                </a:solidFill>
                <a:latin typeface="Impact" panose="020B0806030902050204" pitchFamily="34" charset="0"/>
                <a:ea typeface="Gungsuh" panose="02030600000101010101" pitchFamily="18" charset="-127"/>
              </a:rPr>
              <a:t>Край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0B9FA378-9195-4E20-ABC9-E910278E35F6}"/>
              </a:ext>
            </a:extLst>
          </p:cNvPr>
          <p:cNvSpPr txBox="1"/>
          <p:nvPr/>
        </p:nvSpPr>
        <p:spPr>
          <a:xfrm>
            <a:off x="6299200" y="6211669"/>
            <a:ext cx="589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egoe Script" panose="020B0504020000000003" pitchFamily="34" charset="0"/>
              </a:rPr>
              <a:t>Няма пострадали хора и животни при създаването на тази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353563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2120B2B-CB6C-47D9-B817-6AB3CF688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r="35294" b="-1"/>
          <a:stretch/>
        </p:blipFill>
        <p:spPr>
          <a:xfrm>
            <a:off x="20" y="1"/>
            <a:ext cx="4848284" cy="43594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Картина 8" descr="Картина, която съдържа лице&#10;&#10;Описанието е генерирано автоматично">
            <a:extLst>
              <a:ext uri="{FF2B5EF4-FFF2-40B4-BE49-F238E27FC236}">
                <a16:creationId xmlns:a16="http://schemas.microsoft.com/office/drawing/2014/main" id="{1E87B325-3F08-4D1D-A19D-17AC66C03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" r="-1" b="21523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Картина 6" descr="Картина, която съдържа закрито, черен, ядене, препълнен&#10;&#10;Описанието е генерирано автоматично">
            <a:extLst>
              <a:ext uri="{FF2B5EF4-FFF2-40B4-BE49-F238E27FC236}">
                <a16:creationId xmlns:a16="http://schemas.microsoft.com/office/drawing/2014/main" id="{3376F0DC-C9BB-4BEC-9407-C52DE6C70D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r="2" b="15642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D09D1EEA-5A02-4FAD-A2FD-0A98DDF39DDB}"/>
              </a:ext>
            </a:extLst>
          </p:cNvPr>
          <p:cNvSpPr txBox="1"/>
          <p:nvPr/>
        </p:nvSpPr>
        <p:spPr>
          <a:xfrm>
            <a:off x="5048498" y="5203640"/>
            <a:ext cx="7064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bg-BG" dirty="0"/>
              <a:t>Сладолед с вкус на яйца и бекон</a:t>
            </a:r>
          </a:p>
          <a:p>
            <a:pPr marL="342900" indent="-342900">
              <a:buAutoNum type="arabicPeriod"/>
            </a:pPr>
            <a:r>
              <a:rPr lang="bg-BG" dirty="0"/>
              <a:t>Ядлива светеща Коледна украса</a:t>
            </a:r>
          </a:p>
          <a:p>
            <a:pPr marL="342900" indent="-342900">
              <a:buAutoNum type="arabicPeriod"/>
            </a:pPr>
            <a:r>
              <a:rPr lang="bg-BG" dirty="0"/>
              <a:t>Вкусен тапет за близане</a:t>
            </a:r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97F56938-22F6-4FCE-9BCB-31A05EF9317A}"/>
              </a:ext>
            </a:extLst>
          </p:cNvPr>
          <p:cNvSpPr/>
          <p:nvPr/>
        </p:nvSpPr>
        <p:spPr>
          <a:xfrm>
            <a:off x="4561225" y="4072360"/>
            <a:ext cx="287079" cy="287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1</a:t>
            </a:r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2CE1F439-ACE6-46D0-9711-FA241EAF4AE3}"/>
              </a:ext>
            </a:extLst>
          </p:cNvPr>
          <p:cNvSpPr/>
          <p:nvPr/>
        </p:nvSpPr>
        <p:spPr>
          <a:xfrm>
            <a:off x="4561224" y="6570921"/>
            <a:ext cx="287079" cy="287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2</a:t>
            </a:r>
          </a:p>
        </p:txBody>
      </p:sp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78D330C4-0962-4A74-AA91-E2FDB1C34F13}"/>
              </a:ext>
            </a:extLst>
          </p:cNvPr>
          <p:cNvSpPr/>
          <p:nvPr/>
        </p:nvSpPr>
        <p:spPr>
          <a:xfrm>
            <a:off x="11901729" y="4072360"/>
            <a:ext cx="287079" cy="2870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6011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Контейнер за съдържание 4" descr="Картина, която съдържа храна, ястие, ядене, гвоздей на програмата&#10;&#10;Описанието е генерирано автоматично">
            <a:extLst>
              <a:ext uri="{FF2B5EF4-FFF2-40B4-BE49-F238E27FC236}">
                <a16:creationId xmlns:a16="http://schemas.microsoft.com/office/drawing/2014/main" id="{F11AC02B-A088-4D8D-A7B7-CC9DD5469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/>
          <a:stretch/>
        </p:blipFill>
        <p:spPr>
          <a:xfrm>
            <a:off x="1" y="-6240"/>
            <a:ext cx="12192000" cy="686424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22B436A-D62B-4602-A9C1-56F96446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429000"/>
            <a:ext cx="10165218" cy="2806506"/>
          </a:xfrm>
        </p:spPr>
        <p:txBody>
          <a:bodyPr anchor="b">
            <a:normAutofit/>
          </a:bodyPr>
          <a:lstStyle/>
          <a:p>
            <a:r>
              <a:rPr lang="bg-BG" sz="4000" dirty="0">
                <a:solidFill>
                  <a:srgbClr val="FFFFFF"/>
                </a:solidFill>
              </a:rPr>
              <a:t>Агнешка глава</a:t>
            </a:r>
          </a:p>
        </p:txBody>
      </p:sp>
    </p:spTree>
    <p:extLst>
      <p:ext uri="{BB962C8B-B14F-4D97-AF65-F5344CB8AC3E}">
        <p14:creationId xmlns:p14="http://schemas.microsoft.com/office/powerpoint/2010/main" val="250759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дуриан, плодове, различен, разнообразие&#10;&#10;Описанието е генерирано автоматично">
            <a:extLst>
              <a:ext uri="{FF2B5EF4-FFF2-40B4-BE49-F238E27FC236}">
                <a16:creationId xmlns:a16="http://schemas.microsoft.com/office/drawing/2014/main" id="{DFC13421-6100-4F42-94CE-D166B61C4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3"/>
            <a:ext cx="12192000" cy="6859873"/>
          </a:xfrm>
        </p:spPr>
      </p:pic>
      <p:sp>
        <p:nvSpPr>
          <p:cNvPr id="3" name="Правоъгълник 2">
            <a:extLst>
              <a:ext uri="{FF2B5EF4-FFF2-40B4-BE49-F238E27FC236}">
                <a16:creationId xmlns:a16="http://schemas.microsoft.com/office/drawing/2014/main" id="{570237F9-278E-4428-BC21-44FFB2314EA9}"/>
              </a:ext>
            </a:extLst>
          </p:cNvPr>
          <p:cNvSpPr/>
          <p:nvPr/>
        </p:nvSpPr>
        <p:spPr>
          <a:xfrm>
            <a:off x="0" y="4356100"/>
            <a:ext cx="12192000" cy="2501900"/>
          </a:xfrm>
          <a:prstGeom prst="rect">
            <a:avLst/>
          </a:prstGeom>
          <a:gradFill>
            <a:gsLst>
              <a:gs pos="100000">
                <a:schemeClr val="tx1">
                  <a:alpha val="85000"/>
                </a:schemeClr>
              </a:gs>
              <a:gs pos="18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49B6DE-BCC5-4F99-B6BD-2DCFF3E4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56" y="5368039"/>
            <a:ext cx="10515600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Дуриан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F20254F-88CB-45BA-9E8E-8FD18AD9439F}"/>
              </a:ext>
            </a:extLst>
          </p:cNvPr>
          <p:cNvSpPr txBox="1"/>
          <p:nvPr/>
        </p:nvSpPr>
        <p:spPr>
          <a:xfrm>
            <a:off x="8502503" y="6385825"/>
            <a:ext cx="3689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i="1" dirty="0">
                <a:solidFill>
                  <a:schemeClr val="bg1"/>
                </a:solidFill>
              </a:rPr>
              <a:t>Магазин за </a:t>
            </a:r>
            <a:r>
              <a:rPr lang="bg-BG" sz="1400" i="1" dirty="0" err="1">
                <a:solidFill>
                  <a:schemeClr val="bg1"/>
                </a:solidFill>
              </a:rPr>
              <a:t>дуриан</a:t>
            </a:r>
            <a:r>
              <a:rPr lang="bg-BG" sz="1400" i="1" dirty="0">
                <a:solidFill>
                  <a:schemeClr val="bg1"/>
                </a:solidFill>
              </a:rPr>
              <a:t>, Ханой, Виетнам</a:t>
            </a:r>
          </a:p>
        </p:txBody>
      </p:sp>
    </p:spTree>
    <p:extLst>
      <p:ext uri="{BB962C8B-B14F-4D97-AF65-F5344CB8AC3E}">
        <p14:creationId xmlns:p14="http://schemas.microsoft.com/office/powerpoint/2010/main" val="39405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дуриан, плодове&#10;&#10;Описанието е генерирано автоматично">
            <a:extLst>
              <a:ext uri="{FF2B5EF4-FFF2-40B4-BE49-F238E27FC236}">
                <a16:creationId xmlns:a16="http://schemas.microsoft.com/office/drawing/2014/main" id="{DC260221-4DE9-4457-931D-2D210E67A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5"/>
            <a:ext cx="12192000" cy="6859675"/>
          </a:xfr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D7D1204E-66B8-41D0-A17B-A51BBBDA5C31}"/>
              </a:ext>
            </a:extLst>
          </p:cNvPr>
          <p:cNvSpPr/>
          <p:nvPr/>
        </p:nvSpPr>
        <p:spPr>
          <a:xfrm rot="10800000">
            <a:off x="0" y="0"/>
            <a:ext cx="12192000" cy="2501900"/>
          </a:xfrm>
          <a:prstGeom prst="rect">
            <a:avLst/>
          </a:prstGeom>
          <a:gradFill>
            <a:gsLst>
              <a:gs pos="100000">
                <a:schemeClr val="tx1">
                  <a:alpha val="85000"/>
                </a:schemeClr>
              </a:gs>
              <a:gs pos="18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36F5CF6-CC11-4891-A945-EBA89FD7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678"/>
            <a:ext cx="10515600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Дуриан отвътре</a:t>
            </a:r>
          </a:p>
        </p:txBody>
      </p:sp>
    </p:spTree>
    <p:extLst>
      <p:ext uri="{BB962C8B-B14F-4D97-AF65-F5344CB8AC3E}">
        <p14:creationId xmlns:p14="http://schemas.microsoft.com/office/powerpoint/2010/main" val="16264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лице, закрито, подготовка&#10;&#10;Описанието е генерирано автоматично">
            <a:extLst>
              <a:ext uri="{FF2B5EF4-FFF2-40B4-BE49-F238E27FC236}">
                <a16:creationId xmlns:a16="http://schemas.microsoft.com/office/drawing/2014/main" id="{7A80F9ED-2E42-4C80-A387-D3365BDEA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"/>
            <a:ext cx="12192000" cy="6857772"/>
          </a:xfr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A8F6DC8-7C8E-42C5-A43C-BBBD97CC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84299"/>
          </a:xfrm>
          <a:gradFill>
            <a:gsLst>
              <a:gs pos="20000">
                <a:schemeClr val="tx1"/>
              </a:gs>
              <a:gs pos="91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	Супа, вряща от 45 години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37E331AD-1551-4E80-87F7-8392708E1BC8}"/>
              </a:ext>
            </a:extLst>
          </p:cNvPr>
          <p:cNvSpPr txBox="1"/>
          <p:nvPr/>
        </p:nvSpPr>
        <p:spPr>
          <a:xfrm>
            <a:off x="8399721" y="6334552"/>
            <a:ext cx="3792279" cy="523220"/>
          </a:xfrm>
          <a:prstGeom prst="rect">
            <a:avLst/>
          </a:prstGeom>
          <a:gradFill flip="none" rotWithShape="1">
            <a:gsLst>
              <a:gs pos="70000">
                <a:srgbClr val="292929">
                  <a:alpha val="80000"/>
                </a:srgbClr>
              </a:gs>
              <a:gs pos="1000">
                <a:schemeClr val="bg1"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bg-BG" sz="1400" i="1" dirty="0" err="1"/>
              <a:t>Натапонг</a:t>
            </a:r>
            <a:r>
              <a:rPr lang="bg-BG" sz="1400" i="1" dirty="0"/>
              <a:t> </a:t>
            </a:r>
            <a:r>
              <a:rPr lang="bg-BG" sz="1400" i="1" dirty="0" err="1"/>
              <a:t>Кауаеталонг</a:t>
            </a:r>
            <a:r>
              <a:rPr lang="bg-BG" sz="1400" i="1" dirty="0"/>
              <a:t>, 3то поколение готвач в </a:t>
            </a:r>
            <a:r>
              <a:rPr lang="bg-BG" sz="1400" i="1" dirty="0" err="1"/>
              <a:t>Уатана</a:t>
            </a:r>
            <a:r>
              <a:rPr lang="bg-BG" sz="1400" i="1" dirty="0"/>
              <a:t> </a:t>
            </a:r>
            <a:r>
              <a:rPr lang="bg-BG" sz="1400" i="1" dirty="0" err="1"/>
              <a:t>Панич</a:t>
            </a:r>
            <a:r>
              <a:rPr lang="bg-BG" sz="1400" i="1" dirty="0"/>
              <a:t>, Бангкок, Тайланд</a:t>
            </a:r>
          </a:p>
        </p:txBody>
      </p:sp>
    </p:spTree>
    <p:extLst>
      <p:ext uri="{BB962C8B-B14F-4D97-AF65-F5344CB8AC3E}">
        <p14:creationId xmlns:p14="http://schemas.microsoft.com/office/powerpoint/2010/main" val="155224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храна, купа, супа, чиния&#10;&#10;Описанието е генерирано автоматично">
            <a:extLst>
              <a:ext uri="{FF2B5EF4-FFF2-40B4-BE49-F238E27FC236}">
                <a16:creationId xmlns:a16="http://schemas.microsoft.com/office/drawing/2014/main" id="{90012D66-47AD-4206-AC07-9C7DD9F39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7623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89F2679A-F35E-4866-BE95-521CF88677C1}"/>
              </a:ext>
            </a:extLst>
          </p:cNvPr>
          <p:cNvSpPr/>
          <p:nvPr/>
        </p:nvSpPr>
        <p:spPr>
          <a:xfrm rot="10800000">
            <a:off x="0" y="0"/>
            <a:ext cx="12192000" cy="2501900"/>
          </a:xfrm>
          <a:prstGeom prst="rect">
            <a:avLst/>
          </a:prstGeom>
          <a:gradFill>
            <a:gsLst>
              <a:gs pos="100000">
                <a:schemeClr val="tx1">
                  <a:alpha val="85000"/>
                </a:schemeClr>
              </a:gs>
              <a:gs pos="18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AC8D7A-DD62-47CF-B14A-CF4E848C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2005"/>
            <a:ext cx="10274300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Супа от пенис на бик</a:t>
            </a: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FCA87F25-A6B8-4AD7-8EE7-69138DE9085D}"/>
              </a:ext>
            </a:extLst>
          </p:cNvPr>
          <p:cNvSpPr/>
          <p:nvPr/>
        </p:nvSpPr>
        <p:spPr>
          <a:xfrm>
            <a:off x="7786691" y="6488668"/>
            <a:ext cx="440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Caldo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Cardan</a:t>
            </a:r>
            <a:r>
              <a:rPr lang="bg-BG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“, в ресторант в Боливия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bg-BG" i="1" dirty="0"/>
          </a:p>
        </p:txBody>
      </p:sp>
    </p:spTree>
    <p:extLst>
      <p:ext uri="{BB962C8B-B14F-4D97-AF65-F5344CB8AC3E}">
        <p14:creationId xmlns:p14="http://schemas.microsoft.com/office/powerpoint/2010/main" val="16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329</Words>
  <Application>Microsoft Office PowerPoint</Application>
  <PresentationFormat>Широк екран</PresentationFormat>
  <Paragraphs>58</Paragraphs>
  <Slides>32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Chiller</vt:lpstr>
      <vt:lpstr>Impact</vt:lpstr>
      <vt:lpstr>Monotype Corsiva</vt:lpstr>
      <vt:lpstr>Segoe Script</vt:lpstr>
      <vt:lpstr>Тема на Office</vt:lpstr>
      <vt:lpstr>Презентация на PowerPoint</vt:lpstr>
      <vt:lpstr>Най-странните   храни  в света</vt:lpstr>
      <vt:lpstr>Презентация на PowerPoint</vt:lpstr>
      <vt:lpstr>Презентация на PowerPoint</vt:lpstr>
      <vt:lpstr>Агнешка глава</vt:lpstr>
      <vt:lpstr>Дуриан</vt:lpstr>
      <vt:lpstr>Дуриан отвътре</vt:lpstr>
      <vt:lpstr> Супа, вряща от 45 години</vt:lpstr>
      <vt:lpstr>Супа от пенис на бик</vt:lpstr>
      <vt:lpstr>Kopi Wulak</vt:lpstr>
      <vt:lpstr>Surströmming</vt:lpstr>
      <vt:lpstr>Hakarl</vt:lpstr>
      <vt:lpstr>Кивиак</vt:lpstr>
      <vt:lpstr>” Stink Heads”</vt:lpstr>
      <vt:lpstr>Желиран нос от лос</vt:lpstr>
      <vt:lpstr>Смути от жаба</vt:lpstr>
      <vt:lpstr>Cuy</vt:lpstr>
      <vt:lpstr>Casu Marzu</vt:lpstr>
      <vt:lpstr>Вино от мишлета</vt:lpstr>
      <vt:lpstr>Кучешко месо</vt:lpstr>
      <vt:lpstr>Презентация на PowerPoint</vt:lpstr>
      <vt:lpstr>Суров мозък на  маймуна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Колко храна изхвърляме…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Даниел Халачев</dc:creator>
  <cp:lastModifiedBy>Даниел Халачев</cp:lastModifiedBy>
  <cp:revision>10</cp:revision>
  <dcterms:created xsi:type="dcterms:W3CDTF">2021-11-07T07:23:04Z</dcterms:created>
  <dcterms:modified xsi:type="dcterms:W3CDTF">2021-11-07T14:00:19Z</dcterms:modified>
</cp:coreProperties>
</file>